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15" r:id="rId2"/>
    <p:sldId id="287" r:id="rId3"/>
    <p:sldId id="331" r:id="rId4"/>
    <p:sldId id="340" r:id="rId5"/>
    <p:sldId id="342" r:id="rId6"/>
    <p:sldId id="335" r:id="rId7"/>
    <p:sldId id="336" r:id="rId8"/>
    <p:sldId id="337" r:id="rId9"/>
    <p:sldId id="339" r:id="rId10"/>
    <p:sldId id="332" r:id="rId11"/>
    <p:sldId id="318" r:id="rId12"/>
    <p:sldId id="338" r:id="rId13"/>
    <p:sldId id="329" r:id="rId14"/>
    <p:sldId id="344" r:id="rId15"/>
    <p:sldId id="323" r:id="rId16"/>
    <p:sldId id="341" r:id="rId17"/>
  </p:sldIdLst>
  <p:sldSz cx="9144000" cy="6858000" type="screen4x3"/>
  <p:notesSz cx="7315200" cy="9601200"/>
  <p:custShowLst>
    <p:custShow name="Police in Schools" id="0">
      <p:sldLst>
        <p:sld r:id="rId2"/>
        <p:sld r:id="rId4"/>
        <p:sld r:id="rId11"/>
        <p:sld r:id="rId14"/>
        <p:sld r:id="rId1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A88D"/>
    <a:srgbClr val="07A97D"/>
    <a:srgbClr val="07A973"/>
    <a:srgbClr val="12DE65"/>
    <a:srgbClr val="FF00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68" autoAdjust="0"/>
  </p:normalViewPr>
  <p:slideViewPr>
    <p:cSldViewPr>
      <p:cViewPr>
        <p:scale>
          <a:sx n="70" d="100"/>
          <a:sy n="70" d="100"/>
        </p:scale>
        <p:origin x="-557" y="6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83A99-2B2B-4DBE-8FFD-3F1CC467612C}" type="doc">
      <dgm:prSet loTypeId="urn:microsoft.com/office/officeart/2005/8/layout/radial4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3BAD51-54B2-423F-B2C8-C7B1DBAF3938}">
      <dgm:prSet phldrT="[Text]"/>
      <dgm:spPr/>
      <dgm:t>
        <a:bodyPr/>
        <a:lstStyle/>
        <a:p>
          <a:r>
            <a:rPr lang="en-US" b="1" dirty="0" smtClean="0"/>
            <a:t>Public Education</a:t>
          </a:r>
        </a:p>
        <a:p>
          <a:endParaRPr lang="en-US" b="1" dirty="0" smtClean="0"/>
        </a:p>
        <a:p>
          <a:r>
            <a:rPr lang="en-US" b="1" dirty="0" smtClean="0"/>
            <a:t>Advocacy/Policy Change</a:t>
          </a:r>
          <a:endParaRPr lang="en-US" b="1" dirty="0"/>
        </a:p>
      </dgm:t>
    </dgm:pt>
    <dgm:pt modelId="{4EA20493-5BB4-4E41-AF44-6B578C91E6C7}" type="parTrans" cxnId="{66B947DC-7B6F-47DA-816E-2B434AE3A4C3}">
      <dgm:prSet/>
      <dgm:spPr/>
      <dgm:t>
        <a:bodyPr/>
        <a:lstStyle/>
        <a:p>
          <a:endParaRPr lang="en-US"/>
        </a:p>
      </dgm:t>
    </dgm:pt>
    <dgm:pt modelId="{E75C348C-0619-4786-B4A5-7B166B4BB234}" type="sibTrans" cxnId="{66B947DC-7B6F-47DA-816E-2B434AE3A4C3}">
      <dgm:prSet/>
      <dgm:spPr/>
      <dgm:t>
        <a:bodyPr/>
        <a:lstStyle/>
        <a:p>
          <a:endParaRPr lang="en-US"/>
        </a:p>
      </dgm:t>
    </dgm:pt>
    <dgm:pt modelId="{7AE6E219-2AE6-4BDE-9A2B-5D6D42E6CACA}">
      <dgm:prSet phldrT="[Text]"/>
      <dgm:spPr/>
      <dgm:t>
        <a:bodyPr/>
        <a:lstStyle/>
        <a:p>
          <a:r>
            <a:rPr lang="en-US" dirty="0" smtClean="0"/>
            <a:t>Analyze policies</a:t>
          </a:r>
          <a:endParaRPr lang="en-US" dirty="0"/>
        </a:p>
      </dgm:t>
    </dgm:pt>
    <dgm:pt modelId="{BF379274-2EEF-46C1-A972-C1C159A99C6C}" type="parTrans" cxnId="{F38F0FBD-3F79-44AE-9349-B4D57A270661}">
      <dgm:prSet/>
      <dgm:spPr/>
      <dgm:t>
        <a:bodyPr/>
        <a:lstStyle/>
        <a:p>
          <a:endParaRPr lang="en-US"/>
        </a:p>
      </dgm:t>
    </dgm:pt>
    <dgm:pt modelId="{7F28CD3C-8649-457C-AAF6-F9D890397D7C}" type="sibTrans" cxnId="{F38F0FBD-3F79-44AE-9349-B4D57A270661}">
      <dgm:prSet/>
      <dgm:spPr/>
      <dgm:t>
        <a:bodyPr/>
        <a:lstStyle/>
        <a:p>
          <a:endParaRPr lang="en-US"/>
        </a:p>
      </dgm:t>
    </dgm:pt>
    <dgm:pt modelId="{B480503F-D0CD-45DB-9257-56846B77D2C3}">
      <dgm:prSet phldrT="[Text]"/>
      <dgm:spPr/>
      <dgm:t>
        <a:bodyPr/>
        <a:lstStyle/>
        <a:p>
          <a:r>
            <a:rPr lang="en-US" dirty="0" smtClean="0"/>
            <a:t>Data collection to demonstrate Pipeline effects</a:t>
          </a:r>
        </a:p>
      </dgm:t>
    </dgm:pt>
    <dgm:pt modelId="{C03CD9B3-1005-4554-88AA-29F43D52195D}" type="parTrans" cxnId="{9D3F02D5-466F-4E12-85F3-36D0EED99C45}">
      <dgm:prSet/>
      <dgm:spPr/>
      <dgm:t>
        <a:bodyPr/>
        <a:lstStyle/>
        <a:p>
          <a:endParaRPr lang="en-US"/>
        </a:p>
      </dgm:t>
    </dgm:pt>
    <dgm:pt modelId="{272643A9-5618-42F5-B5E5-84C7B03869FB}" type="sibTrans" cxnId="{9D3F02D5-466F-4E12-85F3-36D0EED99C45}">
      <dgm:prSet/>
      <dgm:spPr/>
      <dgm:t>
        <a:bodyPr/>
        <a:lstStyle/>
        <a:p>
          <a:endParaRPr lang="en-US"/>
        </a:p>
      </dgm:t>
    </dgm:pt>
    <dgm:pt modelId="{BFFFBC95-1259-4100-88DE-D45F1E260738}">
      <dgm:prSet phldrT="[Text]"/>
      <dgm:spPr/>
      <dgm:t>
        <a:bodyPr/>
        <a:lstStyle/>
        <a:p>
          <a:r>
            <a:rPr lang="en-US" dirty="0" smtClean="0"/>
            <a:t>Build relationships and expand network</a:t>
          </a:r>
          <a:endParaRPr lang="en-US" dirty="0"/>
        </a:p>
      </dgm:t>
    </dgm:pt>
    <dgm:pt modelId="{F9BC3B65-C3FE-4BC2-A3C1-98D60DC5D90D}" type="parTrans" cxnId="{9184874F-CC24-44DF-AB01-75041C102781}">
      <dgm:prSet/>
      <dgm:spPr/>
      <dgm:t>
        <a:bodyPr/>
        <a:lstStyle/>
        <a:p>
          <a:endParaRPr lang="en-US"/>
        </a:p>
      </dgm:t>
    </dgm:pt>
    <dgm:pt modelId="{9FD7AF83-DAD9-450C-9CD1-1C3D2EF624E6}" type="sibTrans" cxnId="{9184874F-CC24-44DF-AB01-75041C102781}">
      <dgm:prSet/>
      <dgm:spPr/>
      <dgm:t>
        <a:bodyPr/>
        <a:lstStyle/>
        <a:p>
          <a:endParaRPr lang="en-US"/>
        </a:p>
      </dgm:t>
    </dgm:pt>
    <dgm:pt modelId="{DB83F4AD-A2DA-4F97-9D67-BFF9BFE1F591}" type="pres">
      <dgm:prSet presAssocID="{86F83A99-2B2B-4DBE-8FFD-3F1CC46761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656AB3-3309-434D-9326-8D7B015CC2E3}" type="pres">
      <dgm:prSet presAssocID="{483BAD51-54B2-423F-B2C8-C7B1DBAF3938}" presName="centerShape" presStyleLbl="node0" presStyleIdx="0" presStyleCnt="1" custScaleX="125079" custScaleY="120411"/>
      <dgm:spPr/>
      <dgm:t>
        <a:bodyPr/>
        <a:lstStyle/>
        <a:p>
          <a:endParaRPr lang="en-US"/>
        </a:p>
      </dgm:t>
    </dgm:pt>
    <dgm:pt modelId="{21B43202-910A-49A5-88B9-1631195443FD}" type="pres">
      <dgm:prSet presAssocID="{BF379274-2EEF-46C1-A972-C1C159A99C6C}" presName="parTrans" presStyleLbl="bgSibTrans2D1" presStyleIdx="0" presStyleCnt="3" custScaleX="112885"/>
      <dgm:spPr/>
      <dgm:t>
        <a:bodyPr/>
        <a:lstStyle/>
        <a:p>
          <a:endParaRPr lang="en-US"/>
        </a:p>
      </dgm:t>
    </dgm:pt>
    <dgm:pt modelId="{95C07B44-F56F-459A-87DF-FD80C49FB4BC}" type="pres">
      <dgm:prSet presAssocID="{7AE6E219-2AE6-4BDE-9A2B-5D6D42E6CA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80CAA-862B-497B-B33D-DD1F9011C411}" type="pres">
      <dgm:prSet presAssocID="{C03CD9B3-1005-4554-88AA-29F43D52195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A5AB617B-3B2B-42A7-9726-D2E98F04BDF7}" type="pres">
      <dgm:prSet presAssocID="{B480503F-D0CD-45DB-9257-56846B77D2C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1C9AA-1BE3-4436-835F-0B1A456B20F6}" type="pres">
      <dgm:prSet presAssocID="{F9BC3B65-C3FE-4BC2-A3C1-98D60DC5D90D}" presName="parTrans" presStyleLbl="bgSibTrans2D1" presStyleIdx="2" presStyleCnt="3" custScaleX="110224"/>
      <dgm:spPr/>
      <dgm:t>
        <a:bodyPr/>
        <a:lstStyle/>
        <a:p>
          <a:endParaRPr lang="en-US"/>
        </a:p>
      </dgm:t>
    </dgm:pt>
    <dgm:pt modelId="{AF30923F-CA3C-4EFD-B327-059D40A9E1F4}" type="pres">
      <dgm:prSet presAssocID="{BFFFBC95-1259-4100-88DE-D45F1E2607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96AA02-A1DB-446D-B441-3CC6EE5676A4}" type="presOf" srcId="{86F83A99-2B2B-4DBE-8FFD-3F1CC467612C}" destId="{DB83F4AD-A2DA-4F97-9D67-BFF9BFE1F591}" srcOrd="0" destOrd="0" presId="urn:microsoft.com/office/officeart/2005/8/layout/radial4"/>
    <dgm:cxn modelId="{3121ABC4-6E91-4610-B9DA-19925C5C30DC}" type="presOf" srcId="{C03CD9B3-1005-4554-88AA-29F43D52195D}" destId="{E1880CAA-862B-497B-B33D-DD1F9011C411}" srcOrd="0" destOrd="0" presId="urn:microsoft.com/office/officeart/2005/8/layout/radial4"/>
    <dgm:cxn modelId="{F38F0FBD-3F79-44AE-9349-B4D57A270661}" srcId="{483BAD51-54B2-423F-B2C8-C7B1DBAF3938}" destId="{7AE6E219-2AE6-4BDE-9A2B-5D6D42E6CACA}" srcOrd="0" destOrd="0" parTransId="{BF379274-2EEF-46C1-A972-C1C159A99C6C}" sibTransId="{7F28CD3C-8649-457C-AAF6-F9D890397D7C}"/>
    <dgm:cxn modelId="{9D3F02D5-466F-4E12-85F3-36D0EED99C45}" srcId="{483BAD51-54B2-423F-B2C8-C7B1DBAF3938}" destId="{B480503F-D0CD-45DB-9257-56846B77D2C3}" srcOrd="1" destOrd="0" parTransId="{C03CD9B3-1005-4554-88AA-29F43D52195D}" sibTransId="{272643A9-5618-42F5-B5E5-84C7B03869FB}"/>
    <dgm:cxn modelId="{9AEB4BFE-86C7-404C-9CCE-526C3581B4E2}" type="presOf" srcId="{483BAD51-54B2-423F-B2C8-C7B1DBAF3938}" destId="{5D656AB3-3309-434D-9326-8D7B015CC2E3}" srcOrd="0" destOrd="0" presId="urn:microsoft.com/office/officeart/2005/8/layout/radial4"/>
    <dgm:cxn modelId="{61A6674E-C565-45C0-A3E9-FE106954E7C7}" type="presOf" srcId="{BFFFBC95-1259-4100-88DE-D45F1E260738}" destId="{AF30923F-CA3C-4EFD-B327-059D40A9E1F4}" srcOrd="0" destOrd="0" presId="urn:microsoft.com/office/officeart/2005/8/layout/radial4"/>
    <dgm:cxn modelId="{B0B5067E-7B15-466C-920F-9D0028CD42E8}" type="presOf" srcId="{7AE6E219-2AE6-4BDE-9A2B-5D6D42E6CACA}" destId="{95C07B44-F56F-459A-87DF-FD80C49FB4BC}" srcOrd="0" destOrd="0" presId="urn:microsoft.com/office/officeart/2005/8/layout/radial4"/>
    <dgm:cxn modelId="{78FEA03C-7248-494B-9F4D-8472DCE84999}" type="presOf" srcId="{BF379274-2EEF-46C1-A972-C1C159A99C6C}" destId="{21B43202-910A-49A5-88B9-1631195443FD}" srcOrd="0" destOrd="0" presId="urn:microsoft.com/office/officeart/2005/8/layout/radial4"/>
    <dgm:cxn modelId="{750A93ED-8897-4EAA-8113-378D32DE624F}" type="presOf" srcId="{B480503F-D0CD-45DB-9257-56846B77D2C3}" destId="{A5AB617B-3B2B-42A7-9726-D2E98F04BDF7}" srcOrd="0" destOrd="0" presId="urn:microsoft.com/office/officeart/2005/8/layout/radial4"/>
    <dgm:cxn modelId="{9184874F-CC24-44DF-AB01-75041C102781}" srcId="{483BAD51-54B2-423F-B2C8-C7B1DBAF3938}" destId="{BFFFBC95-1259-4100-88DE-D45F1E260738}" srcOrd="2" destOrd="0" parTransId="{F9BC3B65-C3FE-4BC2-A3C1-98D60DC5D90D}" sibTransId="{9FD7AF83-DAD9-450C-9CD1-1C3D2EF624E6}"/>
    <dgm:cxn modelId="{66B947DC-7B6F-47DA-816E-2B434AE3A4C3}" srcId="{86F83A99-2B2B-4DBE-8FFD-3F1CC467612C}" destId="{483BAD51-54B2-423F-B2C8-C7B1DBAF3938}" srcOrd="0" destOrd="0" parTransId="{4EA20493-5BB4-4E41-AF44-6B578C91E6C7}" sibTransId="{E75C348C-0619-4786-B4A5-7B166B4BB234}"/>
    <dgm:cxn modelId="{7B6DFAED-B342-4BB7-82E3-E67859452882}" type="presOf" srcId="{F9BC3B65-C3FE-4BC2-A3C1-98D60DC5D90D}" destId="{F7A1C9AA-1BE3-4436-835F-0B1A456B20F6}" srcOrd="0" destOrd="0" presId="urn:microsoft.com/office/officeart/2005/8/layout/radial4"/>
    <dgm:cxn modelId="{FB9BCFD1-0F26-4D78-AF22-5A2160B4F215}" type="presParOf" srcId="{DB83F4AD-A2DA-4F97-9D67-BFF9BFE1F591}" destId="{5D656AB3-3309-434D-9326-8D7B015CC2E3}" srcOrd="0" destOrd="0" presId="urn:microsoft.com/office/officeart/2005/8/layout/radial4"/>
    <dgm:cxn modelId="{FDE39EAF-B5F4-4660-BE45-9F0F826150BC}" type="presParOf" srcId="{DB83F4AD-A2DA-4F97-9D67-BFF9BFE1F591}" destId="{21B43202-910A-49A5-88B9-1631195443FD}" srcOrd="1" destOrd="0" presId="urn:microsoft.com/office/officeart/2005/8/layout/radial4"/>
    <dgm:cxn modelId="{8A02E46D-5A69-4A1B-B90F-B7C8EDEE0A1E}" type="presParOf" srcId="{DB83F4AD-A2DA-4F97-9D67-BFF9BFE1F591}" destId="{95C07B44-F56F-459A-87DF-FD80C49FB4BC}" srcOrd="2" destOrd="0" presId="urn:microsoft.com/office/officeart/2005/8/layout/radial4"/>
    <dgm:cxn modelId="{59F54004-95EA-444B-A1A3-B66A6729F764}" type="presParOf" srcId="{DB83F4AD-A2DA-4F97-9D67-BFF9BFE1F591}" destId="{E1880CAA-862B-497B-B33D-DD1F9011C411}" srcOrd="3" destOrd="0" presId="urn:microsoft.com/office/officeart/2005/8/layout/radial4"/>
    <dgm:cxn modelId="{076E7109-4683-480F-85EF-C9D8BC421216}" type="presParOf" srcId="{DB83F4AD-A2DA-4F97-9D67-BFF9BFE1F591}" destId="{A5AB617B-3B2B-42A7-9726-D2E98F04BDF7}" srcOrd="4" destOrd="0" presId="urn:microsoft.com/office/officeart/2005/8/layout/radial4"/>
    <dgm:cxn modelId="{FCBFF1FB-4B0B-41CD-BCB7-06EC0E61C9A3}" type="presParOf" srcId="{DB83F4AD-A2DA-4F97-9D67-BFF9BFE1F591}" destId="{F7A1C9AA-1BE3-4436-835F-0B1A456B20F6}" srcOrd="5" destOrd="0" presId="urn:microsoft.com/office/officeart/2005/8/layout/radial4"/>
    <dgm:cxn modelId="{C9CE7ECE-182B-4D26-A865-22D405ECD491}" type="presParOf" srcId="{DB83F4AD-A2DA-4F97-9D67-BFF9BFE1F591}" destId="{AF30923F-CA3C-4EFD-B327-059D40A9E1F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656AB3-3309-434D-9326-8D7B015CC2E3}">
      <dsp:nvSpPr>
        <dsp:cNvPr id="0" name=""/>
        <dsp:cNvSpPr/>
      </dsp:nvSpPr>
      <dsp:spPr>
        <a:xfrm>
          <a:off x="2320669" y="2630481"/>
          <a:ext cx="3027513" cy="29145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Public Education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Advocacy/Policy Change</a:t>
          </a:r>
          <a:endParaRPr lang="en-US" sz="2400" b="1" kern="1200" dirty="0"/>
        </a:p>
      </dsp:txBody>
      <dsp:txXfrm>
        <a:off x="2320669" y="2630481"/>
        <a:ext cx="3027513" cy="2914525"/>
      </dsp:txXfrm>
    </dsp:sp>
    <dsp:sp modelId="{21B43202-910A-49A5-88B9-1631195443FD}">
      <dsp:nvSpPr>
        <dsp:cNvPr id="0" name=""/>
        <dsp:cNvSpPr/>
      </dsp:nvSpPr>
      <dsp:spPr>
        <a:xfrm rot="12900000">
          <a:off x="889834" y="2346504"/>
          <a:ext cx="1900878" cy="68983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07B44-F56F-459A-87DF-FD80C49FB4BC}">
      <dsp:nvSpPr>
        <dsp:cNvPr id="0" name=""/>
        <dsp:cNvSpPr/>
      </dsp:nvSpPr>
      <dsp:spPr>
        <a:xfrm>
          <a:off x="857" y="1288715"/>
          <a:ext cx="2299457" cy="1839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Analyze policies</a:t>
          </a:r>
          <a:endParaRPr lang="en-US" sz="2600" kern="1200" dirty="0"/>
        </a:p>
      </dsp:txBody>
      <dsp:txXfrm>
        <a:off x="857" y="1288715"/>
        <a:ext cx="2299457" cy="1839565"/>
      </dsp:txXfrm>
    </dsp:sp>
    <dsp:sp modelId="{E1880CAA-862B-497B-B33D-DD1F9011C411}">
      <dsp:nvSpPr>
        <dsp:cNvPr id="0" name=""/>
        <dsp:cNvSpPr/>
      </dsp:nvSpPr>
      <dsp:spPr>
        <a:xfrm rot="16200000">
          <a:off x="2974900" y="1325986"/>
          <a:ext cx="1719050" cy="68983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B617B-3B2B-42A7-9726-D2E98F04BDF7}">
      <dsp:nvSpPr>
        <dsp:cNvPr id="0" name=""/>
        <dsp:cNvSpPr/>
      </dsp:nvSpPr>
      <dsp:spPr>
        <a:xfrm>
          <a:off x="2684697" y="-108402"/>
          <a:ext cx="2299457" cy="1839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Data collection to demonstrate Pipeline effects</a:t>
          </a:r>
        </a:p>
      </dsp:txBody>
      <dsp:txXfrm>
        <a:off x="2684697" y="-108402"/>
        <a:ext cx="2299457" cy="1839565"/>
      </dsp:txXfrm>
    </dsp:sp>
    <dsp:sp modelId="{F7A1C9AA-1BE3-4436-835F-0B1A456B20F6}">
      <dsp:nvSpPr>
        <dsp:cNvPr id="0" name=""/>
        <dsp:cNvSpPr/>
      </dsp:nvSpPr>
      <dsp:spPr>
        <a:xfrm rot="19500000">
          <a:off x="4900543" y="2346504"/>
          <a:ext cx="1856069" cy="68983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30923F-CA3C-4EFD-B327-059D40A9E1F4}">
      <dsp:nvSpPr>
        <dsp:cNvPr id="0" name=""/>
        <dsp:cNvSpPr/>
      </dsp:nvSpPr>
      <dsp:spPr>
        <a:xfrm>
          <a:off x="5368537" y="1288715"/>
          <a:ext cx="2299457" cy="1839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Build relationships and expand network</a:t>
          </a:r>
          <a:endParaRPr lang="en-US" sz="2600" kern="1200" dirty="0"/>
        </a:p>
      </dsp:txBody>
      <dsp:txXfrm>
        <a:off x="5368537" y="1288715"/>
        <a:ext cx="2299457" cy="1839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D030917-55F5-4F28-9AD5-0A25264EEE54}" type="datetimeFigureOut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A73973A-FE79-4EB3-B888-3D5DE5765A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401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Intro the team.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973A-FE79-4EB3-B888-3D5DE5765A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147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52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Gwinnett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SToPP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grassroots parent organizing group that works to dismantle the STPP in Gwinnett County GA.</a:t>
            </a:r>
          </a:p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Our work fits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into 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 buckets: public education/awareness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 and advocacy for policy changes. </a:t>
            </a:r>
          </a:p>
          <a:p>
            <a:pPr marL="182880" indent="-18288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We run a Parent Leadership Institute, Youth Leadership Institute, as well as stand-alone workshops to educate the public. </a:t>
            </a:r>
          </a:p>
          <a:p>
            <a:pPr marL="182880" indent="-18288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A couple of more recent policy wins around police in schools are the elimination of the contact quota for SRO’s </a:t>
            </a:r>
          </a:p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past year, Gwinnett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SToPP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was successful in reducing the number of disciplinary infractions that could garner police interaction by 33%.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7048F-93C8-439D-B1A6-679D31BA27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Discuss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973A-FE79-4EB3-B888-3D5DE5765A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DSC - Contains a resource guide of FAQs, data and an interactive webpage featuring our recommendations, key statistics and graphics.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Justice </a:t>
            </a:r>
            <a:r>
              <a:rPr lang="en-US" dirty="0" smtClean="0"/>
              <a:t>Policy Institute –great information on why increasing law enforcement in schools does not equal</a:t>
            </a:r>
            <a:r>
              <a:rPr lang="en-US" baseline="0" dirty="0" smtClean="0"/>
              <a:t> </a:t>
            </a:r>
            <a:r>
              <a:rPr lang="en-US" dirty="0" smtClean="0"/>
              <a:t>safety.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ACLU</a:t>
            </a:r>
            <a:r>
              <a:rPr lang="en-US" baseline="0" dirty="0" smtClean="0"/>
              <a:t> – has a student’s KYR guide for school police. The ACLU of Pennsylvania, a DSC member, has  a lot of resources on police in schools. Harold Jordan, their Senior Policy Advocate, has done a lot of work around school policing.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3973A-FE79-4EB3-B888-3D5DE5765A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GCDD-Georgia Council of Developmental Disabilities</a:t>
            </a:r>
          </a:p>
          <a:p>
            <a:r>
              <a:rPr lang="en-US" dirty="0" smtClean="0"/>
              <a:t>ICM – Interfaith </a:t>
            </a:r>
            <a:r>
              <a:rPr lang="en-US" smtClean="0"/>
              <a:t>Children’s Movement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7048F-93C8-439D-B1A6-679D31BA27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389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955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231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598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422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122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732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342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76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95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D2269-B921-4D54-A147-D7C20EE97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722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18X3X63O\MP900439472[1]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67"/>
          <a:stretch/>
        </p:blipFill>
        <p:spPr bwMode="auto">
          <a:xfrm>
            <a:off x="-1044" y="-1"/>
            <a:ext cx="9145044" cy="6903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643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lyn\Videos\STPP\Assault%20at%20Spring%20Valley%20High.wmv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4652963"/>
            <a:ext cx="816768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/>
              <a:t>Gwinnett Parent Coalition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to Dismantle </a:t>
            </a:r>
            <a:r>
              <a:rPr lang="en-US" sz="2800" dirty="0"/>
              <a:t>the School to Prison </a:t>
            </a:r>
            <a:r>
              <a:rPr lang="en-US" sz="2800" dirty="0" smtClean="0"/>
              <a:t>Pipeline</a:t>
            </a:r>
            <a:endParaRPr lang="en-US" sz="2800" dirty="0"/>
          </a:p>
        </p:txBody>
      </p:sp>
      <p:pic>
        <p:nvPicPr>
          <p:cNvPr id="7" name="Picture 6" descr="GWstopp_logo_final_BW_hi.png"/>
          <p:cNvPicPr>
            <a:picLocks noChangeAspect="1"/>
          </p:cNvPicPr>
          <p:nvPr/>
        </p:nvPicPr>
        <p:blipFill>
          <a:blip r:embed="rId3" cstate="print">
            <a:lum bright="90000"/>
          </a:blip>
          <a:stretch>
            <a:fillRect/>
          </a:stretch>
        </p:blipFill>
        <p:spPr>
          <a:xfrm>
            <a:off x="1835696" y="1556792"/>
            <a:ext cx="5326143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Are Students Safer with Police?</a:t>
            </a:r>
            <a:endParaRPr lang="en-US" sz="3800" dirty="0"/>
          </a:p>
        </p:txBody>
      </p:sp>
      <p:pic>
        <p:nvPicPr>
          <p:cNvPr id="10" name="Content Placeholder 9" descr="Assault Spring Valley Hig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53955" y="1600200"/>
            <a:ext cx="6836090" cy="4525963"/>
          </a:xfrm>
        </p:spPr>
      </p:pic>
      <p:pic>
        <p:nvPicPr>
          <p:cNvPr id="11" name="Assault at Spring Valley Hig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15200" y="6096000"/>
            <a:ext cx="685799" cy="385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6172200"/>
            <a:ext cx="670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Adapted from “Telling It Like It Is”, Advancement Project &amp; Power U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76200"/>
            <a:ext cx="8458200" cy="6116135"/>
            <a:chOff x="381000" y="76200"/>
            <a:chExt cx="8458200" cy="61161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248"/>
            <a:stretch>
              <a:fillRect/>
            </a:stretch>
          </p:blipFill>
          <p:spPr bwMode="auto">
            <a:xfrm>
              <a:off x="381000" y="76200"/>
              <a:ext cx="8458200" cy="6116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ounded Rectangle 8"/>
            <p:cNvSpPr/>
            <p:nvPr/>
          </p:nvSpPr>
          <p:spPr>
            <a:xfrm>
              <a:off x="3505200" y="2590800"/>
              <a:ext cx="2667000" cy="1828800"/>
            </a:xfrm>
            <a:prstGeom prst="roundRect">
              <a:avLst/>
            </a:prstGeom>
            <a:solidFill>
              <a:srgbClr val="08A88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latin typeface="Comic Sans MS" pitchFamily="66" charset="0"/>
                </a:rPr>
                <a:t>IMPACT OF STPP</a:t>
              </a:r>
              <a:endParaRPr lang="en-US" sz="4400" b="1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Young to Suspend?</a:t>
            </a:r>
            <a:endParaRPr lang="en-US" dirty="0"/>
          </a:p>
        </p:txBody>
      </p:sp>
      <p:pic>
        <p:nvPicPr>
          <p:cNvPr id="4" name="Content Placeholder 3" descr="CDF Fingerprint Bo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56421" y="1600200"/>
            <a:ext cx="3231158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Dignity In Schools Campaign</a:t>
            </a:r>
          </a:p>
          <a:p>
            <a:pPr marL="800100" lvl="2" indent="0">
              <a:buNone/>
            </a:pPr>
            <a:r>
              <a:rPr lang="en-US" sz="2200" dirty="0" smtClean="0"/>
              <a:t>Counselors Not Cops</a:t>
            </a:r>
          </a:p>
          <a:p>
            <a:pPr marL="800100" lvl="2" indent="0">
              <a:buNone/>
            </a:pPr>
            <a:r>
              <a:rPr lang="en-US" sz="1800" dirty="0" smtClean="0"/>
              <a:t>www.dignityinschools.org/counselors-not-cops</a:t>
            </a:r>
          </a:p>
          <a:p>
            <a:pPr marL="800100" lvl="3" indent="0">
              <a:buNone/>
            </a:pPr>
            <a:r>
              <a:rPr lang="en-US" sz="2200" dirty="0" smtClean="0"/>
              <a:t>Model Code</a:t>
            </a:r>
          </a:p>
          <a:p>
            <a:pPr marL="800100" lvl="3" indent="0">
              <a:buNone/>
            </a:pPr>
            <a:r>
              <a:rPr lang="en-US" sz="1800" dirty="0" smtClean="0"/>
              <a:t>http://www.dignityinschools.org/our-work/model-school-code</a:t>
            </a:r>
          </a:p>
          <a:p>
            <a:r>
              <a:rPr lang="en-US" sz="2200" dirty="0" smtClean="0"/>
              <a:t>Justice Policy Institute</a:t>
            </a:r>
          </a:p>
          <a:p>
            <a:pPr marL="800100" lvl="2" indent="0">
              <a:buNone/>
            </a:pPr>
            <a:r>
              <a:rPr lang="en-US" sz="2200" dirty="0" smtClean="0"/>
              <a:t>Measured Responses: Why increasing law enforcement in schools is not an effective public safety response to the Newtown tragedy. </a:t>
            </a:r>
            <a:r>
              <a:rPr lang="en-US" sz="1800" dirty="0" smtClean="0"/>
              <a:t>www.justicepolicy.org/uploads/justicepolicy/documents/schoolsafetyfactsheet.pdf</a:t>
            </a:r>
          </a:p>
          <a:p>
            <a:pPr marL="114300" indent="0"/>
            <a:r>
              <a:rPr lang="en-US" sz="2200" dirty="0" smtClean="0"/>
              <a:t>ACLU</a:t>
            </a:r>
          </a:p>
          <a:p>
            <a:pPr marL="800100" indent="0">
              <a:buNone/>
            </a:pPr>
            <a:r>
              <a:rPr lang="en-US" sz="2200" dirty="0" smtClean="0"/>
              <a:t>Know Your Rights: What To Do When Encountering the Police (for Youth)</a:t>
            </a:r>
          </a:p>
          <a:p>
            <a:pPr marL="800100" indent="0">
              <a:buNone/>
            </a:pPr>
            <a:r>
              <a:rPr lang="en-US" sz="1800" dirty="0" smtClean="0"/>
              <a:t>https://www.aclu.org/know-your-rights/what-do-when-encountering-police-youth</a:t>
            </a:r>
          </a:p>
          <a:p>
            <a:pPr marL="800100" indent="0">
              <a:spcBef>
                <a:spcPts val="600"/>
              </a:spcBef>
              <a:buNone/>
            </a:pPr>
            <a:r>
              <a:rPr lang="en-US" sz="2200" dirty="0" smtClean="0"/>
              <a:t>ACLU of Pennsylvania</a:t>
            </a:r>
          </a:p>
          <a:p>
            <a:pPr marL="800100" indent="0">
              <a:buNone/>
            </a:pPr>
            <a:r>
              <a:rPr lang="en-US" sz="1800" dirty="0" smtClean="0"/>
              <a:t>https://www.aclupa.org/issues/studentyouthrights/police-and-schools/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28092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Opportunities</a:t>
            </a:r>
            <a:endParaRPr lang="en-US" sz="3400" dirty="0"/>
          </a:p>
        </p:txBody>
      </p:sp>
      <p:sp>
        <p:nvSpPr>
          <p:cNvPr id="4" name="Rectangle 3"/>
          <p:cNvSpPr/>
          <p:nvPr/>
        </p:nvSpPr>
        <p:spPr>
          <a:xfrm>
            <a:off x="791580" y="838200"/>
            <a:ext cx="797142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lvl="1" indent="-347663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Parent Education Workshops</a:t>
            </a:r>
          </a:p>
          <a:p>
            <a:pPr marL="804863" lvl="1" indent="-34766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School Board Candidate Forum</a:t>
            </a:r>
          </a:p>
          <a:p>
            <a:pPr marL="804863" lvl="1" indent="-347663">
              <a:lnSpc>
                <a:spcPct val="150000"/>
              </a:lnSpc>
              <a:spcAft>
                <a:spcPts val="1200"/>
              </a:spcAft>
            </a:pP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	October 16</a:t>
            </a:r>
            <a:r>
              <a:rPr lang="en-US" sz="2000" b="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</a:t>
            </a: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GJAC, 6:30pm-9pm </a:t>
            </a:r>
          </a:p>
          <a:p>
            <a:pPr marL="804863" lvl="1" indent="-347663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Dignity in Schools Campaign National Week of Action</a:t>
            </a:r>
          </a:p>
          <a:p>
            <a:pPr marL="1431925" lvl="2" indent="-517525">
              <a:lnSpc>
                <a:spcPct val="150000"/>
              </a:lnSpc>
              <a:spcAft>
                <a:spcPts val="200"/>
              </a:spcAft>
            </a:pP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Oct</a:t>
            </a: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 20</a:t>
            </a:r>
            <a:r>
              <a:rPr lang="en-US" sz="2000" b="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</a:t>
            </a: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-27</a:t>
            </a:r>
            <a:r>
              <a:rPr lang="en-US" sz="2000" b="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</a:t>
            </a: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</a:p>
          <a:p>
            <a:pPr marL="1431925" lvl="2" indent="-517525">
              <a:lnSpc>
                <a:spcPct val="150000"/>
              </a:lnSpc>
              <a:spcAft>
                <a:spcPts val="0"/>
              </a:spcAft>
            </a:pP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**** </a:t>
            </a: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Gwinnett Event October 27</a:t>
            </a:r>
            <a:r>
              <a:rPr lang="en-US" sz="2000" b="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 </a:t>
            </a: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**** </a:t>
            </a:r>
          </a:p>
          <a:p>
            <a:pPr marL="1431925" lvl="2" indent="-517525">
              <a:spcAft>
                <a:spcPts val="600"/>
              </a:spcAft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</a:t>
            </a:r>
            <a:r>
              <a:rPr lang="en-US" sz="19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Lockers </a:t>
            </a:r>
            <a:r>
              <a:rPr lang="en-US" sz="19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to Lockdown: Black Boys, Special Education and the School to Prison Pipeline</a:t>
            </a:r>
          </a:p>
          <a:p>
            <a:pPr marL="1431925" lvl="2" indent="-517525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In </a:t>
            </a: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collaboration w/GCDD &amp; </a:t>
            </a: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ICM</a:t>
            </a:r>
          </a:p>
          <a:p>
            <a:pPr marL="1431925" lvl="2" indent="-517525"/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https</a:t>
            </a:r>
            <a:r>
              <a:rPr lang="en-US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://lockers2lockdown.eventbrite.com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en-US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804863" lvl="2" indent="-347663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GCDD/</a:t>
            </a:r>
            <a:r>
              <a:rPr lang="en-US" sz="20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GSToPP</a:t>
            </a: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/ICM DeKalb Event Nov.  10</a:t>
            </a:r>
            <a:r>
              <a:rPr lang="en-US" sz="2000" b="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th</a:t>
            </a:r>
            <a:r>
              <a:rPr 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endPara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" name="Picture 5" descr="Save  the Date_WoA 2018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971800"/>
            <a:ext cx="1600200" cy="24818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152636"/>
            <a:ext cx="6457950" cy="1293028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Contact Us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38" y="1524000"/>
            <a:ext cx="7318324" cy="4536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Gwinnett Parent Coalition to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Dismantle the School to Prison Pipeline 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2800" dirty="0" smtClean="0"/>
              <a:t>(Gwinnett </a:t>
            </a:r>
            <a:r>
              <a:rPr lang="en-US" sz="2800" dirty="0" err="1" smtClean="0"/>
              <a:t>SToPP</a:t>
            </a:r>
            <a:r>
              <a:rPr lang="en-US" sz="2800" dirty="0" smtClean="0"/>
              <a:t>)</a:t>
            </a:r>
          </a:p>
          <a:p>
            <a:pPr algn="ctr">
              <a:spcAft>
                <a:spcPts val="600"/>
              </a:spcAft>
              <a:buNone/>
            </a:pP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dirty="0" smtClean="0"/>
              <a:t>info@GwinnettSToPP.org</a:t>
            </a:r>
            <a:endParaRPr lang="en-US" sz="2400" dirty="0" smtClean="0"/>
          </a:p>
          <a:p>
            <a:pPr lvl="1" algn="ctr">
              <a:buNone/>
            </a:pPr>
            <a:r>
              <a:rPr lang="en-US" sz="2400" dirty="0" smtClean="0"/>
              <a:t>www.GwinnettSToPP.org</a:t>
            </a:r>
          </a:p>
          <a:p>
            <a:pPr lvl="1" algn="ctr">
              <a:spcBef>
                <a:spcPts val="2400"/>
              </a:spcBef>
              <a:spcAft>
                <a:spcPts val="1800"/>
              </a:spcAft>
              <a:buNone/>
            </a:pPr>
            <a:r>
              <a:rPr lang="en-US" sz="2400" dirty="0" smtClean="0"/>
              <a:t>Follow us!</a:t>
            </a:r>
          </a:p>
          <a:p>
            <a:pPr lvl="1" algn="ctr">
              <a:buNone/>
            </a:pPr>
            <a:r>
              <a:rPr lang="en-US" sz="2400" dirty="0" smtClean="0"/>
              <a:t>@</a:t>
            </a:r>
            <a:r>
              <a:rPr lang="en-US" sz="2400" dirty="0" err="1" smtClean="0"/>
              <a:t>GwinnettSToPP</a:t>
            </a:r>
            <a:r>
              <a:rPr lang="en-US" sz="2400" dirty="0" smtClean="0"/>
              <a:t>  	     </a:t>
            </a:r>
            <a:r>
              <a:rPr lang="en-US" sz="2400" dirty="0" err="1" smtClean="0"/>
              <a:t>Gwinnett.STOPP</a:t>
            </a:r>
            <a:endParaRPr lang="en-US" sz="2400" dirty="0" smtClean="0"/>
          </a:p>
          <a:p>
            <a:pPr lvl="2" algn="ctr">
              <a:buNone/>
            </a:pPr>
            <a:endParaRPr lang="en-US" sz="2400" dirty="0"/>
          </a:p>
        </p:txBody>
      </p:sp>
      <p:pic>
        <p:nvPicPr>
          <p:cNvPr id="5" name="Picture 4" descr="fb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5383324"/>
            <a:ext cx="407876" cy="407876"/>
          </a:xfrm>
          <a:prstGeom prst="rect">
            <a:avLst/>
          </a:prstGeom>
        </p:spPr>
      </p:pic>
      <p:pic>
        <p:nvPicPr>
          <p:cNvPr id="6" name="Picture 5" descr="Twitter_logo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664" y="5381015"/>
            <a:ext cx="504536" cy="410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748" y="119748"/>
            <a:ext cx="5197810" cy="1293028"/>
          </a:xfrm>
        </p:spPr>
        <p:txBody>
          <a:bodyPr/>
          <a:lstStyle/>
          <a:p>
            <a:r>
              <a:rPr lang="en-US" dirty="0" smtClean="0"/>
              <a:t>Questions????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588" y="1219200"/>
            <a:ext cx="746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705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farm3.staticflickr.com/2604/4030150829_168d9461e3_o_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867400" cy="685800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12" y="1325562"/>
            <a:ext cx="8382000" cy="5303838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Introduction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STPP Overview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Connecting the Dots: Discussion on the criminalization of youth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STPP Impact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Strategies to Interrupt the STPP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Closing	</a:t>
            </a:r>
            <a:r>
              <a:rPr lang="en-US" sz="2400" b="1" dirty="0" smtClean="0"/>
              <a:t>				</a:t>
            </a:r>
          </a:p>
        </p:txBody>
      </p:sp>
    </p:spTree>
    <p:extLst>
      <p:ext uri="{BB962C8B-B14F-4D97-AF65-F5344CB8AC3E}">
        <p14:creationId xmlns="" xmlns:p14="http://schemas.microsoft.com/office/powerpoint/2010/main" val="11875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-99392"/>
            <a:ext cx="6457950" cy="1293028"/>
          </a:xfrm>
        </p:spPr>
        <p:txBody>
          <a:bodyPr>
            <a:normAutofit/>
          </a:bodyPr>
          <a:lstStyle/>
          <a:p>
            <a:r>
              <a:rPr lang="en-US" sz="4200" dirty="0" smtClean="0"/>
              <a:t>OUR WORK</a:t>
            </a:r>
            <a:endParaRPr lang="en-US" sz="4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295400"/>
          <a:ext cx="7668852" cy="543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School To Prison Pipeline?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57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school to prison pipeline (STPP) is a national trend wherein children are funneled out of public schools and into the juvenile and criminal justice systems.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</a:t>
            </a:r>
            <a:endParaRPr lang="en-US" dirty="0"/>
          </a:p>
        </p:txBody>
      </p:sp>
      <p:pic>
        <p:nvPicPr>
          <p:cNvPr id="4" name="Content Placeholder 3" descr="Brown v Board Event 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8229600" cy="4114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</a:t>
            </a:r>
            <a:endParaRPr lang="en-US" dirty="0"/>
          </a:p>
        </p:txBody>
      </p:sp>
      <p:pic>
        <p:nvPicPr>
          <p:cNvPr id="4" name="Content Placeholder 3" descr="Brown v Board Event 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962" y="1600200"/>
            <a:ext cx="8580438" cy="429021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</a:t>
            </a:r>
            <a:endParaRPr lang="en-US" dirty="0"/>
          </a:p>
        </p:txBody>
      </p:sp>
      <p:pic>
        <p:nvPicPr>
          <p:cNvPr id="4" name="Content Placeholder 3" descr="Brown v Board Event 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114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n v Board Event 0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229600" cy="4114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582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Pair Share: Do Police Make Schools Safer?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419</Words>
  <Application>Microsoft Office PowerPoint</Application>
  <PresentationFormat>On-screen Show (4:3)</PresentationFormat>
  <Paragraphs>77</Paragraphs>
  <Slides>16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Office Theme</vt:lpstr>
      <vt:lpstr>Gwinnett Parent Coalition  to Dismantle the School to Prison Pipeline</vt:lpstr>
      <vt:lpstr>Agenda</vt:lpstr>
      <vt:lpstr>OUR WORK</vt:lpstr>
      <vt:lpstr>What is the School To Prison Pipeline?</vt:lpstr>
      <vt:lpstr>National</vt:lpstr>
      <vt:lpstr>National</vt:lpstr>
      <vt:lpstr>National</vt:lpstr>
      <vt:lpstr>Slide 8</vt:lpstr>
      <vt:lpstr>Pair Share: Do Police Make Schools Safer?</vt:lpstr>
      <vt:lpstr>Are Students Safer with Police?</vt:lpstr>
      <vt:lpstr>Slide 11</vt:lpstr>
      <vt:lpstr>Too Young to Suspend?</vt:lpstr>
      <vt:lpstr>Resources</vt:lpstr>
      <vt:lpstr>Opportunities</vt:lpstr>
      <vt:lpstr>Contact Us</vt:lpstr>
      <vt:lpstr>Questions????</vt:lpstr>
      <vt:lpstr>Police in Schools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GSToPP</cp:lastModifiedBy>
  <cp:revision>370</cp:revision>
  <cp:lastPrinted>2016-01-28T16:40:20Z</cp:lastPrinted>
  <dcterms:created xsi:type="dcterms:W3CDTF">2012-07-05T13:18:19Z</dcterms:created>
  <dcterms:modified xsi:type="dcterms:W3CDTF">2018-09-29T00:28:53Z</dcterms:modified>
</cp:coreProperties>
</file>